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278" r:id="rId4"/>
    <p:sldId id="264" r:id="rId5"/>
    <p:sldId id="259" r:id="rId6"/>
    <p:sldId id="284" r:id="rId7"/>
    <p:sldId id="285" r:id="rId8"/>
    <p:sldId id="269" r:id="rId9"/>
    <p:sldId id="286" r:id="rId10"/>
    <p:sldId id="288" r:id="rId11"/>
    <p:sldId id="263" r:id="rId12"/>
    <p:sldId id="287" r:id="rId13"/>
    <p:sldId id="280" r:id="rId14"/>
    <p:sldId id="267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DADADA"/>
    <a:srgbClr val="C0FD9B"/>
    <a:srgbClr val="417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56"/>
  </p:normalViewPr>
  <p:slideViewPr>
    <p:cSldViewPr snapToGrid="0" snapToObject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0ABDE0-57F6-4210-A695-A39DDE6B8E6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F3E36B4-CC6E-4F6E-9CA1-21FF78742AC9}">
      <dgm:prSet phldrT="[Text]"/>
      <dgm:spPr/>
      <dgm:t>
        <a:bodyPr/>
        <a:lstStyle/>
        <a:p>
          <a:r>
            <a:rPr lang="it-IT" dirty="0"/>
            <a:t>Training</a:t>
          </a:r>
        </a:p>
      </dgm:t>
    </dgm:pt>
    <dgm:pt modelId="{3A68419A-2A82-421E-BFD8-5C1612C65FFB}" type="parTrans" cxnId="{77679405-CE7B-4338-98EC-96BF79CAF5E4}">
      <dgm:prSet/>
      <dgm:spPr/>
      <dgm:t>
        <a:bodyPr/>
        <a:lstStyle/>
        <a:p>
          <a:endParaRPr lang="it-IT"/>
        </a:p>
      </dgm:t>
    </dgm:pt>
    <dgm:pt modelId="{580A2CA8-9917-4B42-B106-B63F38FE1648}" type="sibTrans" cxnId="{77679405-CE7B-4338-98EC-96BF79CAF5E4}">
      <dgm:prSet/>
      <dgm:spPr/>
      <dgm:t>
        <a:bodyPr/>
        <a:lstStyle/>
        <a:p>
          <a:endParaRPr lang="it-IT"/>
        </a:p>
      </dgm:t>
    </dgm:pt>
    <dgm:pt modelId="{77087DCC-AA39-4B7C-9536-59A10EB12BAB}">
      <dgm:prSet phldrT="[Text]"/>
      <dgm:spPr/>
      <dgm:t>
        <a:bodyPr/>
        <a:lstStyle/>
        <a:p>
          <a:r>
            <a:rPr lang="it-IT" dirty="0"/>
            <a:t>ONNX Model</a:t>
          </a:r>
        </a:p>
      </dgm:t>
    </dgm:pt>
    <dgm:pt modelId="{8CF32054-7A8B-4BD7-AD4F-68FE05CBC085}" type="parTrans" cxnId="{8C1E0ECA-B2BC-4975-AAD3-7665184B4252}">
      <dgm:prSet/>
      <dgm:spPr/>
      <dgm:t>
        <a:bodyPr/>
        <a:lstStyle/>
        <a:p>
          <a:endParaRPr lang="it-IT"/>
        </a:p>
      </dgm:t>
    </dgm:pt>
    <dgm:pt modelId="{5209D235-5F06-4F79-AB45-813F8BDDBAE2}" type="sibTrans" cxnId="{8C1E0ECA-B2BC-4975-AAD3-7665184B4252}">
      <dgm:prSet/>
      <dgm:spPr/>
      <dgm:t>
        <a:bodyPr/>
        <a:lstStyle/>
        <a:p>
          <a:endParaRPr lang="it-IT"/>
        </a:p>
      </dgm:t>
    </dgm:pt>
    <dgm:pt modelId="{F8F72EFC-4432-40F8-A7A8-92D7AF419420}">
      <dgm:prSet phldrT="[Text]"/>
      <dgm:spPr/>
      <dgm:t>
        <a:bodyPr/>
        <a:lstStyle/>
        <a:p>
          <a:r>
            <a:rPr lang="it-IT" dirty="0" err="1"/>
            <a:t>Load</a:t>
          </a:r>
          <a:r>
            <a:rPr lang="it-IT" dirty="0"/>
            <a:t> (multi-framework)</a:t>
          </a:r>
        </a:p>
      </dgm:t>
    </dgm:pt>
    <dgm:pt modelId="{0232D69E-E921-467C-8A98-D78CE40C13F2}" type="parTrans" cxnId="{66B37C4F-1410-4A3D-A588-10259333FEC1}">
      <dgm:prSet/>
      <dgm:spPr/>
      <dgm:t>
        <a:bodyPr/>
        <a:lstStyle/>
        <a:p>
          <a:endParaRPr lang="it-IT"/>
        </a:p>
      </dgm:t>
    </dgm:pt>
    <dgm:pt modelId="{583F8814-E6A5-4E2A-9822-0F77A6138CAD}" type="sibTrans" cxnId="{66B37C4F-1410-4A3D-A588-10259333FEC1}">
      <dgm:prSet/>
      <dgm:spPr/>
      <dgm:t>
        <a:bodyPr/>
        <a:lstStyle/>
        <a:p>
          <a:endParaRPr lang="it-IT"/>
        </a:p>
      </dgm:t>
    </dgm:pt>
    <dgm:pt modelId="{17683AC4-11F6-41FA-83D5-56776234EDA2}">
      <dgm:prSet phldrT="[Text]"/>
      <dgm:spPr/>
      <dgm:t>
        <a:bodyPr/>
        <a:lstStyle/>
        <a:p>
          <a:r>
            <a:rPr lang="it-IT" dirty="0" err="1"/>
            <a:t>Prediction</a:t>
          </a:r>
          <a:endParaRPr lang="it-IT" dirty="0"/>
        </a:p>
      </dgm:t>
    </dgm:pt>
    <dgm:pt modelId="{DDFC4C03-4A8D-4F7D-AF33-B9D5544C190D}" type="parTrans" cxnId="{F2CA6D9A-32CF-4A25-A848-4DEE6011965E}">
      <dgm:prSet/>
      <dgm:spPr/>
      <dgm:t>
        <a:bodyPr/>
        <a:lstStyle/>
        <a:p>
          <a:endParaRPr lang="it-IT"/>
        </a:p>
      </dgm:t>
    </dgm:pt>
    <dgm:pt modelId="{B918E967-E2BD-4631-A7C8-392D663549A5}" type="sibTrans" cxnId="{F2CA6D9A-32CF-4A25-A848-4DEE6011965E}">
      <dgm:prSet/>
      <dgm:spPr/>
      <dgm:t>
        <a:bodyPr/>
        <a:lstStyle/>
        <a:p>
          <a:endParaRPr lang="it-IT"/>
        </a:p>
      </dgm:t>
    </dgm:pt>
    <dgm:pt modelId="{23032C3C-2CF1-4541-8354-FAE976C60020}" type="pres">
      <dgm:prSet presAssocID="{C80ABDE0-57F6-4210-A695-A39DDE6B8E6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3A17F2B-9A0E-42E4-8CC6-3FAC399FEDCE}" type="pres">
      <dgm:prSet presAssocID="{17683AC4-11F6-41FA-83D5-56776234EDA2}" presName="Accent4" presStyleCnt="0"/>
      <dgm:spPr/>
    </dgm:pt>
    <dgm:pt modelId="{B6E83A4B-88E6-471C-98AB-5725B0CC61DA}" type="pres">
      <dgm:prSet presAssocID="{17683AC4-11F6-41FA-83D5-56776234EDA2}" presName="Accent" presStyleLbl="node1" presStyleIdx="0" presStyleCnt="4"/>
      <dgm:spPr/>
    </dgm:pt>
    <dgm:pt modelId="{1CC8E103-8CD9-422E-997C-7069436F4207}" type="pres">
      <dgm:prSet presAssocID="{17683AC4-11F6-41FA-83D5-56776234EDA2}" presName="ParentBackground4" presStyleCnt="0"/>
      <dgm:spPr/>
    </dgm:pt>
    <dgm:pt modelId="{62017EA3-F02D-44AC-93F2-7F2EB035E84F}" type="pres">
      <dgm:prSet presAssocID="{17683AC4-11F6-41FA-83D5-56776234EDA2}" presName="ParentBackground" presStyleLbl="fgAcc1" presStyleIdx="0" presStyleCnt="4"/>
      <dgm:spPr/>
    </dgm:pt>
    <dgm:pt modelId="{7D783274-60D4-40BA-8D41-0B45A3D63CA3}" type="pres">
      <dgm:prSet presAssocID="{17683AC4-11F6-41FA-83D5-56776234EDA2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B757D23-78EF-460B-A688-47AD33BB70F5}" type="pres">
      <dgm:prSet presAssocID="{F8F72EFC-4432-40F8-A7A8-92D7AF419420}" presName="Accent3" presStyleCnt="0"/>
      <dgm:spPr/>
    </dgm:pt>
    <dgm:pt modelId="{F0360725-21F3-4AEA-BCB6-F8082A0EB3F8}" type="pres">
      <dgm:prSet presAssocID="{F8F72EFC-4432-40F8-A7A8-92D7AF419420}" presName="Accent" presStyleLbl="node1" presStyleIdx="1" presStyleCnt="4"/>
      <dgm:spPr/>
    </dgm:pt>
    <dgm:pt modelId="{F498DE7F-5BB1-48BC-8AF7-D44192B79AE4}" type="pres">
      <dgm:prSet presAssocID="{F8F72EFC-4432-40F8-A7A8-92D7AF419420}" presName="ParentBackground3" presStyleCnt="0"/>
      <dgm:spPr/>
    </dgm:pt>
    <dgm:pt modelId="{02CAB190-379B-4E98-85D1-EB92B9601DAB}" type="pres">
      <dgm:prSet presAssocID="{F8F72EFC-4432-40F8-A7A8-92D7AF419420}" presName="ParentBackground" presStyleLbl="fgAcc1" presStyleIdx="1" presStyleCnt="4"/>
      <dgm:spPr/>
    </dgm:pt>
    <dgm:pt modelId="{D9B8161E-AA50-447D-829F-09D33E05AC82}" type="pres">
      <dgm:prSet presAssocID="{F8F72EFC-4432-40F8-A7A8-92D7AF41942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059E7D-F093-4C82-8A83-DD6DD9ABDDEF}" type="pres">
      <dgm:prSet presAssocID="{77087DCC-AA39-4B7C-9536-59A10EB12BAB}" presName="Accent2" presStyleCnt="0"/>
      <dgm:spPr/>
    </dgm:pt>
    <dgm:pt modelId="{A39390E8-712F-493A-8DD0-34C431CB9830}" type="pres">
      <dgm:prSet presAssocID="{77087DCC-AA39-4B7C-9536-59A10EB12BAB}" presName="Accent" presStyleLbl="node1" presStyleIdx="2" presStyleCnt="4"/>
      <dgm:spPr/>
    </dgm:pt>
    <dgm:pt modelId="{8981026D-F990-4B4C-91DC-7921E19D3814}" type="pres">
      <dgm:prSet presAssocID="{77087DCC-AA39-4B7C-9536-59A10EB12BAB}" presName="ParentBackground2" presStyleCnt="0"/>
      <dgm:spPr/>
    </dgm:pt>
    <dgm:pt modelId="{7359DA76-0988-4400-8744-8D463AE6778F}" type="pres">
      <dgm:prSet presAssocID="{77087DCC-AA39-4B7C-9536-59A10EB12BAB}" presName="ParentBackground" presStyleLbl="fgAcc1" presStyleIdx="2" presStyleCnt="4"/>
      <dgm:spPr/>
    </dgm:pt>
    <dgm:pt modelId="{2CFE4712-E0AF-47ED-B907-FC9C4E79918E}" type="pres">
      <dgm:prSet presAssocID="{77087DCC-AA39-4B7C-9536-59A10EB12BA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7EF3AA-AD8A-44E1-8A0E-4A07D0E70E37}" type="pres">
      <dgm:prSet presAssocID="{CF3E36B4-CC6E-4F6E-9CA1-21FF78742AC9}" presName="Accent1" presStyleCnt="0"/>
      <dgm:spPr/>
    </dgm:pt>
    <dgm:pt modelId="{FA54F80B-0789-4EA0-8AE9-66CF3859A8B5}" type="pres">
      <dgm:prSet presAssocID="{CF3E36B4-CC6E-4F6E-9CA1-21FF78742AC9}" presName="Accent" presStyleLbl="node1" presStyleIdx="3" presStyleCnt="4"/>
      <dgm:spPr/>
    </dgm:pt>
    <dgm:pt modelId="{028EA430-EE71-4DC5-9F0A-BB6B24D13871}" type="pres">
      <dgm:prSet presAssocID="{CF3E36B4-CC6E-4F6E-9CA1-21FF78742AC9}" presName="ParentBackground1" presStyleCnt="0"/>
      <dgm:spPr/>
    </dgm:pt>
    <dgm:pt modelId="{F70FBB41-0693-41C9-9330-CCBE6345FA29}" type="pres">
      <dgm:prSet presAssocID="{CF3E36B4-CC6E-4F6E-9CA1-21FF78742AC9}" presName="ParentBackground" presStyleLbl="fgAcc1" presStyleIdx="3" presStyleCnt="4"/>
      <dgm:spPr/>
    </dgm:pt>
    <dgm:pt modelId="{9B1EB779-FF53-4AAD-B422-DCC8C05EB91C}" type="pres">
      <dgm:prSet presAssocID="{CF3E36B4-CC6E-4F6E-9CA1-21FF78742AC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7679405-CE7B-4338-98EC-96BF79CAF5E4}" srcId="{C80ABDE0-57F6-4210-A695-A39DDE6B8E6A}" destId="{CF3E36B4-CC6E-4F6E-9CA1-21FF78742AC9}" srcOrd="0" destOrd="0" parTransId="{3A68419A-2A82-421E-BFD8-5C1612C65FFB}" sibTransId="{580A2CA8-9917-4B42-B106-B63F38FE1648}"/>
    <dgm:cxn modelId="{5BA45506-93D4-47EA-B558-B5C90A1016D9}" type="presOf" srcId="{CF3E36B4-CC6E-4F6E-9CA1-21FF78742AC9}" destId="{F70FBB41-0693-41C9-9330-CCBE6345FA29}" srcOrd="0" destOrd="0" presId="urn:microsoft.com/office/officeart/2011/layout/CircleProcess"/>
    <dgm:cxn modelId="{1C70C32B-EBC4-496A-8343-C9E024850410}" type="presOf" srcId="{77087DCC-AA39-4B7C-9536-59A10EB12BAB}" destId="{7359DA76-0988-4400-8744-8D463AE6778F}" srcOrd="0" destOrd="0" presId="urn:microsoft.com/office/officeart/2011/layout/CircleProcess"/>
    <dgm:cxn modelId="{CD1B5E61-1E2B-49EE-BCB7-9FA5D35B2314}" type="presOf" srcId="{17683AC4-11F6-41FA-83D5-56776234EDA2}" destId="{7D783274-60D4-40BA-8D41-0B45A3D63CA3}" srcOrd="1" destOrd="0" presId="urn:microsoft.com/office/officeart/2011/layout/CircleProcess"/>
    <dgm:cxn modelId="{46A8C349-70B7-4C01-8E8D-A1D3A1D2DDAA}" type="presOf" srcId="{F8F72EFC-4432-40F8-A7A8-92D7AF419420}" destId="{02CAB190-379B-4E98-85D1-EB92B9601DAB}" srcOrd="0" destOrd="0" presId="urn:microsoft.com/office/officeart/2011/layout/CircleProcess"/>
    <dgm:cxn modelId="{66B37C4F-1410-4A3D-A588-10259333FEC1}" srcId="{C80ABDE0-57F6-4210-A695-A39DDE6B8E6A}" destId="{F8F72EFC-4432-40F8-A7A8-92D7AF419420}" srcOrd="2" destOrd="0" parTransId="{0232D69E-E921-467C-8A98-D78CE40C13F2}" sibTransId="{583F8814-E6A5-4E2A-9822-0F77A6138CAD}"/>
    <dgm:cxn modelId="{702F5876-7EA6-4413-B69E-790D481B51D8}" type="presOf" srcId="{CF3E36B4-CC6E-4F6E-9CA1-21FF78742AC9}" destId="{9B1EB779-FF53-4AAD-B422-DCC8C05EB91C}" srcOrd="1" destOrd="0" presId="urn:microsoft.com/office/officeart/2011/layout/CircleProcess"/>
    <dgm:cxn modelId="{BF678286-180D-4EE3-BE0A-22877DB4D596}" type="presOf" srcId="{77087DCC-AA39-4B7C-9536-59A10EB12BAB}" destId="{2CFE4712-E0AF-47ED-B907-FC9C4E79918E}" srcOrd="1" destOrd="0" presId="urn:microsoft.com/office/officeart/2011/layout/CircleProcess"/>
    <dgm:cxn modelId="{F2CA6D9A-32CF-4A25-A848-4DEE6011965E}" srcId="{C80ABDE0-57F6-4210-A695-A39DDE6B8E6A}" destId="{17683AC4-11F6-41FA-83D5-56776234EDA2}" srcOrd="3" destOrd="0" parTransId="{DDFC4C03-4A8D-4F7D-AF33-B9D5544C190D}" sibTransId="{B918E967-E2BD-4631-A7C8-392D663549A5}"/>
    <dgm:cxn modelId="{438BBBA3-C561-438A-B257-4EA57A4EE641}" type="presOf" srcId="{17683AC4-11F6-41FA-83D5-56776234EDA2}" destId="{62017EA3-F02D-44AC-93F2-7F2EB035E84F}" srcOrd="0" destOrd="0" presId="urn:microsoft.com/office/officeart/2011/layout/CircleProcess"/>
    <dgm:cxn modelId="{6FE8FAC7-B6A1-418E-B521-661CA4474938}" type="presOf" srcId="{F8F72EFC-4432-40F8-A7A8-92D7AF419420}" destId="{D9B8161E-AA50-447D-829F-09D33E05AC82}" srcOrd="1" destOrd="0" presId="urn:microsoft.com/office/officeart/2011/layout/CircleProcess"/>
    <dgm:cxn modelId="{8C1E0ECA-B2BC-4975-AAD3-7665184B4252}" srcId="{C80ABDE0-57F6-4210-A695-A39DDE6B8E6A}" destId="{77087DCC-AA39-4B7C-9536-59A10EB12BAB}" srcOrd="1" destOrd="0" parTransId="{8CF32054-7A8B-4BD7-AD4F-68FE05CBC085}" sibTransId="{5209D235-5F06-4F79-AB45-813F8BDDBAE2}"/>
    <dgm:cxn modelId="{880C09EC-8AD8-4607-9142-D0B19225F3C3}" type="presOf" srcId="{C80ABDE0-57F6-4210-A695-A39DDE6B8E6A}" destId="{23032C3C-2CF1-4541-8354-FAE976C60020}" srcOrd="0" destOrd="0" presId="urn:microsoft.com/office/officeart/2011/layout/CircleProcess"/>
    <dgm:cxn modelId="{6A0EA363-EBA6-428B-8D83-395FF1EAB204}" type="presParOf" srcId="{23032C3C-2CF1-4541-8354-FAE976C60020}" destId="{F3A17F2B-9A0E-42E4-8CC6-3FAC399FEDCE}" srcOrd="0" destOrd="0" presId="urn:microsoft.com/office/officeart/2011/layout/CircleProcess"/>
    <dgm:cxn modelId="{E080A02A-03D3-4496-93AA-09F50E9EBDB0}" type="presParOf" srcId="{F3A17F2B-9A0E-42E4-8CC6-3FAC399FEDCE}" destId="{B6E83A4B-88E6-471C-98AB-5725B0CC61DA}" srcOrd="0" destOrd="0" presId="urn:microsoft.com/office/officeart/2011/layout/CircleProcess"/>
    <dgm:cxn modelId="{9F0E6D31-A534-49BE-82AC-58084A4D6832}" type="presParOf" srcId="{23032C3C-2CF1-4541-8354-FAE976C60020}" destId="{1CC8E103-8CD9-422E-997C-7069436F4207}" srcOrd="1" destOrd="0" presId="urn:microsoft.com/office/officeart/2011/layout/CircleProcess"/>
    <dgm:cxn modelId="{51E2616F-AE57-45BB-81D2-F1223A8DFAC9}" type="presParOf" srcId="{1CC8E103-8CD9-422E-997C-7069436F4207}" destId="{62017EA3-F02D-44AC-93F2-7F2EB035E84F}" srcOrd="0" destOrd="0" presId="urn:microsoft.com/office/officeart/2011/layout/CircleProcess"/>
    <dgm:cxn modelId="{FAE2BE1E-0B19-4D9B-B792-A2304DCBD0BA}" type="presParOf" srcId="{23032C3C-2CF1-4541-8354-FAE976C60020}" destId="{7D783274-60D4-40BA-8D41-0B45A3D63CA3}" srcOrd="2" destOrd="0" presId="urn:microsoft.com/office/officeart/2011/layout/CircleProcess"/>
    <dgm:cxn modelId="{8F64186C-5D04-40BB-BFCA-DE7DDEB01D34}" type="presParOf" srcId="{23032C3C-2CF1-4541-8354-FAE976C60020}" destId="{DB757D23-78EF-460B-A688-47AD33BB70F5}" srcOrd="3" destOrd="0" presId="urn:microsoft.com/office/officeart/2011/layout/CircleProcess"/>
    <dgm:cxn modelId="{AC9F0D77-0594-4679-BC5D-AD5B51396D76}" type="presParOf" srcId="{DB757D23-78EF-460B-A688-47AD33BB70F5}" destId="{F0360725-21F3-4AEA-BCB6-F8082A0EB3F8}" srcOrd="0" destOrd="0" presId="urn:microsoft.com/office/officeart/2011/layout/CircleProcess"/>
    <dgm:cxn modelId="{04A82F77-C00D-46FB-BA3A-F9530DB95496}" type="presParOf" srcId="{23032C3C-2CF1-4541-8354-FAE976C60020}" destId="{F498DE7F-5BB1-48BC-8AF7-D44192B79AE4}" srcOrd="4" destOrd="0" presId="urn:microsoft.com/office/officeart/2011/layout/CircleProcess"/>
    <dgm:cxn modelId="{F4A95AF1-720A-4639-953C-3B6AE544EAA1}" type="presParOf" srcId="{F498DE7F-5BB1-48BC-8AF7-D44192B79AE4}" destId="{02CAB190-379B-4E98-85D1-EB92B9601DAB}" srcOrd="0" destOrd="0" presId="urn:microsoft.com/office/officeart/2011/layout/CircleProcess"/>
    <dgm:cxn modelId="{C955BB91-80BA-4DB2-975B-410C5994DAD9}" type="presParOf" srcId="{23032C3C-2CF1-4541-8354-FAE976C60020}" destId="{D9B8161E-AA50-447D-829F-09D33E05AC82}" srcOrd="5" destOrd="0" presId="urn:microsoft.com/office/officeart/2011/layout/CircleProcess"/>
    <dgm:cxn modelId="{32219037-3C1C-4B32-8885-2154C83D0F6A}" type="presParOf" srcId="{23032C3C-2CF1-4541-8354-FAE976C60020}" destId="{EE059E7D-F093-4C82-8A83-DD6DD9ABDDEF}" srcOrd="6" destOrd="0" presId="urn:microsoft.com/office/officeart/2011/layout/CircleProcess"/>
    <dgm:cxn modelId="{658C4E2D-1A2E-495D-A053-927591AE6AA3}" type="presParOf" srcId="{EE059E7D-F093-4C82-8A83-DD6DD9ABDDEF}" destId="{A39390E8-712F-493A-8DD0-34C431CB9830}" srcOrd="0" destOrd="0" presId="urn:microsoft.com/office/officeart/2011/layout/CircleProcess"/>
    <dgm:cxn modelId="{49B8A07D-D326-4B6C-AF0E-7C2F39E46F8D}" type="presParOf" srcId="{23032C3C-2CF1-4541-8354-FAE976C60020}" destId="{8981026D-F990-4B4C-91DC-7921E19D3814}" srcOrd="7" destOrd="0" presId="urn:microsoft.com/office/officeart/2011/layout/CircleProcess"/>
    <dgm:cxn modelId="{40239D8D-10B8-4315-B078-E7BE0550FFE0}" type="presParOf" srcId="{8981026D-F990-4B4C-91DC-7921E19D3814}" destId="{7359DA76-0988-4400-8744-8D463AE6778F}" srcOrd="0" destOrd="0" presId="urn:microsoft.com/office/officeart/2011/layout/CircleProcess"/>
    <dgm:cxn modelId="{54F271FB-7F01-489A-973E-8D2B16549139}" type="presParOf" srcId="{23032C3C-2CF1-4541-8354-FAE976C60020}" destId="{2CFE4712-E0AF-47ED-B907-FC9C4E79918E}" srcOrd="8" destOrd="0" presId="urn:microsoft.com/office/officeart/2011/layout/CircleProcess"/>
    <dgm:cxn modelId="{0D72CC1A-20FA-40AF-BF59-47F7BA19B7C3}" type="presParOf" srcId="{23032C3C-2CF1-4541-8354-FAE976C60020}" destId="{817EF3AA-AD8A-44E1-8A0E-4A07D0E70E37}" srcOrd="9" destOrd="0" presId="urn:microsoft.com/office/officeart/2011/layout/CircleProcess"/>
    <dgm:cxn modelId="{FD227156-DC26-4418-A667-AC6651F27C61}" type="presParOf" srcId="{817EF3AA-AD8A-44E1-8A0E-4A07D0E70E37}" destId="{FA54F80B-0789-4EA0-8AE9-66CF3859A8B5}" srcOrd="0" destOrd="0" presId="urn:microsoft.com/office/officeart/2011/layout/CircleProcess"/>
    <dgm:cxn modelId="{BAC5ED17-EBB7-434A-9369-C5B2C838D9CC}" type="presParOf" srcId="{23032C3C-2CF1-4541-8354-FAE976C60020}" destId="{028EA430-EE71-4DC5-9F0A-BB6B24D13871}" srcOrd="10" destOrd="0" presId="urn:microsoft.com/office/officeart/2011/layout/CircleProcess"/>
    <dgm:cxn modelId="{A023C3B3-5230-4C55-9ABA-66EB2F220142}" type="presParOf" srcId="{028EA430-EE71-4DC5-9F0A-BB6B24D13871}" destId="{F70FBB41-0693-41C9-9330-CCBE6345FA29}" srcOrd="0" destOrd="0" presId="urn:microsoft.com/office/officeart/2011/layout/CircleProcess"/>
    <dgm:cxn modelId="{CB986B7B-47B3-47E5-81B2-BB1ED370D8DD}" type="presParOf" srcId="{23032C3C-2CF1-4541-8354-FAE976C60020}" destId="{9B1EB779-FF53-4AAD-B422-DCC8C05EB91C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83A4B-88E6-471C-98AB-5725B0CC61DA}">
      <dsp:nvSpPr>
        <dsp:cNvPr id="0" name=""/>
        <dsp:cNvSpPr/>
      </dsp:nvSpPr>
      <dsp:spPr>
        <a:xfrm>
          <a:off x="6207291" y="1780596"/>
          <a:ext cx="1857705" cy="1857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17EA3-F02D-44AC-93F2-7F2EB035E84F}">
      <dsp:nvSpPr>
        <dsp:cNvPr id="0" name=""/>
        <dsp:cNvSpPr/>
      </dsp:nvSpPr>
      <dsp:spPr>
        <a:xfrm>
          <a:off x="6269427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Prediction</a:t>
          </a:r>
          <a:endParaRPr lang="it-IT" sz="1900" kern="1200" dirty="0"/>
        </a:p>
      </dsp:txBody>
      <dsp:txXfrm>
        <a:off x="6517174" y="2090284"/>
        <a:ext cx="1238735" cy="1238424"/>
      </dsp:txXfrm>
    </dsp:sp>
    <dsp:sp modelId="{F0360725-21F3-4AEA-BCB6-F8082A0EB3F8}">
      <dsp:nvSpPr>
        <dsp:cNvPr id="0" name=""/>
        <dsp:cNvSpPr/>
      </dsp:nvSpPr>
      <dsp:spPr>
        <a:xfrm rot="2700000">
          <a:off x="4279469" y="1780465"/>
          <a:ext cx="1857735" cy="185773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B190-379B-4E98-85D1-EB92B9601DAB}">
      <dsp:nvSpPr>
        <dsp:cNvPr id="0" name=""/>
        <dsp:cNvSpPr/>
      </dsp:nvSpPr>
      <dsp:spPr>
        <a:xfrm>
          <a:off x="4349586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Load</a:t>
          </a:r>
          <a:r>
            <a:rPr lang="it-IT" sz="1900" kern="1200" dirty="0"/>
            <a:t> (multi-framework)</a:t>
          </a:r>
        </a:p>
      </dsp:txBody>
      <dsp:txXfrm>
        <a:off x="4597333" y="2090284"/>
        <a:ext cx="1238735" cy="1238424"/>
      </dsp:txXfrm>
    </dsp:sp>
    <dsp:sp modelId="{A39390E8-712F-493A-8DD0-34C431CB9830}">
      <dsp:nvSpPr>
        <dsp:cNvPr id="0" name=""/>
        <dsp:cNvSpPr/>
      </dsp:nvSpPr>
      <dsp:spPr>
        <a:xfrm rot="2700000">
          <a:off x="2367593" y="1780465"/>
          <a:ext cx="1857735" cy="185773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9DA76-0988-4400-8744-8D463AE6778F}">
      <dsp:nvSpPr>
        <dsp:cNvPr id="0" name=""/>
        <dsp:cNvSpPr/>
      </dsp:nvSpPr>
      <dsp:spPr>
        <a:xfrm>
          <a:off x="2429745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ONNX Model</a:t>
          </a:r>
        </a:p>
      </dsp:txBody>
      <dsp:txXfrm>
        <a:off x="2677492" y="2090284"/>
        <a:ext cx="1238735" cy="1238424"/>
      </dsp:txXfrm>
    </dsp:sp>
    <dsp:sp modelId="{FA54F80B-0789-4EA0-8AE9-66CF3859A8B5}">
      <dsp:nvSpPr>
        <dsp:cNvPr id="0" name=""/>
        <dsp:cNvSpPr/>
      </dsp:nvSpPr>
      <dsp:spPr>
        <a:xfrm rot="2700000">
          <a:off x="447752" y="1780465"/>
          <a:ext cx="1857735" cy="1857735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FBB41-0693-41C9-9330-CCBE6345FA29}">
      <dsp:nvSpPr>
        <dsp:cNvPr id="0" name=""/>
        <dsp:cNvSpPr/>
      </dsp:nvSpPr>
      <dsp:spPr>
        <a:xfrm>
          <a:off x="509903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Training</a:t>
          </a:r>
        </a:p>
      </dsp:txBody>
      <dsp:txXfrm>
        <a:off x="757650" y="2090284"/>
        <a:ext cx="1238735" cy="1238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55BD-C96E-F143-9678-642CA6BA7ED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F2F5-A6A5-2B41-9DDD-8EBC94FFD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Parte del </a:t>
            </a:r>
            <a:r>
              <a:rPr lang="en-US" dirty="0" err="1"/>
              <a:t>testo</a:t>
            </a:r>
            <a:r>
              <a:rPr lang="en-US" dirty="0"/>
              <a:t> = </a:t>
            </a:r>
            <a:r>
              <a:rPr lang="en-US" dirty="0" err="1"/>
              <a:t>qualsiasi</a:t>
            </a:r>
            <a:r>
              <a:rPr lang="en-US" baseline="0" dirty="0"/>
              <a:t> </a:t>
            </a:r>
            <a:r>
              <a:rPr lang="en-US" baseline="0" dirty="0" err="1"/>
              <a:t>parola</a:t>
            </a:r>
            <a:r>
              <a:rPr lang="en-US" baseline="0" dirty="0"/>
              <a:t> </a:t>
            </a:r>
            <a:r>
              <a:rPr lang="en-US" baseline="0" dirty="0" err="1"/>
              <a:t>chiave</a:t>
            </a:r>
            <a:r>
              <a:rPr lang="en-US" baseline="0" dirty="0"/>
              <a:t> di </a:t>
            </a:r>
            <a:r>
              <a:rPr lang="en-US" baseline="0" dirty="0" err="1"/>
              <a:t>ricerca</a:t>
            </a:r>
            <a:r>
              <a:rPr lang="en-US" baseline="0" dirty="0"/>
              <a:t>, </a:t>
            </a:r>
            <a:r>
              <a:rPr lang="en-US" baseline="0" dirty="0" err="1"/>
              <a:t>anche</a:t>
            </a:r>
            <a:r>
              <a:rPr lang="en-US" baseline="0" dirty="0"/>
              <a:t> </a:t>
            </a:r>
            <a:r>
              <a:rPr lang="en-US" baseline="0" dirty="0" err="1"/>
              <a:t>nulla</a:t>
            </a:r>
            <a:endParaRPr lang="en-US" baseline="0" dirty="0"/>
          </a:p>
          <a:p>
            <a:r>
              <a:rPr lang="en-US" baseline="0" dirty="0"/>
              <a:t>Parte </a:t>
            </a:r>
            <a:r>
              <a:rPr lang="en-US" baseline="0" dirty="0" err="1"/>
              <a:t>delle</a:t>
            </a:r>
            <a:r>
              <a:rPr lang="en-US" baseline="0" dirty="0"/>
              <a:t> </a:t>
            </a:r>
            <a:r>
              <a:rPr lang="en-US" baseline="0" dirty="0" err="1"/>
              <a:t>immagini</a:t>
            </a:r>
            <a:r>
              <a:rPr lang="en-US" baseline="0" dirty="0"/>
              <a:t> = solo </a:t>
            </a:r>
            <a:r>
              <a:rPr lang="en-US" baseline="0" dirty="0" err="1"/>
              <a:t>quelle</a:t>
            </a:r>
            <a:r>
              <a:rPr lang="en-US" baseline="0" dirty="0"/>
              <a:t> parole </a:t>
            </a:r>
            <a:r>
              <a:rPr lang="en-US" baseline="0" dirty="0" err="1"/>
              <a:t>chiave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Parte del </a:t>
            </a:r>
            <a:r>
              <a:rPr lang="en-US" dirty="0" err="1"/>
              <a:t>testo</a:t>
            </a:r>
            <a:r>
              <a:rPr lang="en-US" dirty="0"/>
              <a:t> = </a:t>
            </a:r>
            <a:r>
              <a:rPr lang="en-US" dirty="0" err="1"/>
              <a:t>qualsiasi</a:t>
            </a:r>
            <a:r>
              <a:rPr lang="en-US" baseline="0" dirty="0"/>
              <a:t> </a:t>
            </a:r>
            <a:r>
              <a:rPr lang="en-US" baseline="0" dirty="0" err="1"/>
              <a:t>parola</a:t>
            </a:r>
            <a:r>
              <a:rPr lang="en-US" baseline="0" dirty="0"/>
              <a:t> </a:t>
            </a:r>
            <a:r>
              <a:rPr lang="en-US" baseline="0" dirty="0" err="1"/>
              <a:t>chiave</a:t>
            </a:r>
            <a:r>
              <a:rPr lang="en-US" baseline="0" dirty="0"/>
              <a:t> di </a:t>
            </a:r>
            <a:r>
              <a:rPr lang="en-US" baseline="0" dirty="0" err="1"/>
              <a:t>ricerca</a:t>
            </a:r>
            <a:r>
              <a:rPr lang="en-US" baseline="0" dirty="0"/>
              <a:t>, </a:t>
            </a:r>
            <a:r>
              <a:rPr lang="en-US" baseline="0" dirty="0" err="1"/>
              <a:t>anche</a:t>
            </a:r>
            <a:r>
              <a:rPr lang="en-US" baseline="0" dirty="0"/>
              <a:t> </a:t>
            </a:r>
            <a:r>
              <a:rPr lang="en-US" baseline="0" dirty="0" err="1"/>
              <a:t>nulla</a:t>
            </a:r>
            <a:endParaRPr lang="en-US" baseline="0" dirty="0"/>
          </a:p>
          <a:p>
            <a:r>
              <a:rPr lang="en-US" baseline="0" dirty="0"/>
              <a:t>Parte </a:t>
            </a:r>
            <a:r>
              <a:rPr lang="en-US" baseline="0" dirty="0" err="1"/>
              <a:t>delle</a:t>
            </a:r>
            <a:r>
              <a:rPr lang="en-US" baseline="0" dirty="0"/>
              <a:t> </a:t>
            </a:r>
            <a:r>
              <a:rPr lang="en-US" baseline="0" dirty="0" err="1"/>
              <a:t>immagini</a:t>
            </a:r>
            <a:r>
              <a:rPr lang="en-US" baseline="0" dirty="0"/>
              <a:t> = solo </a:t>
            </a:r>
            <a:r>
              <a:rPr lang="en-US" baseline="0" dirty="0" err="1"/>
              <a:t>quelle</a:t>
            </a:r>
            <a:r>
              <a:rPr lang="en-US" baseline="0" dirty="0"/>
              <a:t> parole </a:t>
            </a:r>
            <a:r>
              <a:rPr lang="en-US" baseline="0" dirty="0" err="1"/>
              <a:t>chiave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MSDA non</a:t>
            </a:r>
            <a:r>
              <a:rPr lang="en-US" baseline="0" dirty="0"/>
              <a:t> </a:t>
            </a:r>
            <a:r>
              <a:rPr lang="en-US" baseline="0" dirty="0" err="1"/>
              <a:t>così</a:t>
            </a:r>
            <a:r>
              <a:rPr lang="en-US" baseline="0" dirty="0"/>
              <a:t> </a:t>
            </a:r>
            <a:r>
              <a:rPr lang="en-US" baseline="0" dirty="0" err="1"/>
              <a:t>banale</a:t>
            </a:r>
            <a:r>
              <a:rPr lang="en-US" baseline="0" dirty="0"/>
              <a:t> per </a:t>
            </a:r>
            <a:r>
              <a:rPr lang="en-US" baseline="0" dirty="0" err="1"/>
              <a:t>immagini</a:t>
            </a:r>
            <a:r>
              <a:rPr lang="en-US" baseline="0" dirty="0"/>
              <a:t>, </a:t>
            </a:r>
            <a:r>
              <a:rPr lang="en-US" baseline="0" dirty="0" err="1"/>
              <a:t>lavoro</a:t>
            </a:r>
            <a:r>
              <a:rPr lang="en-US" baseline="0" dirty="0"/>
              <a:t> </a:t>
            </a:r>
            <a:r>
              <a:rPr lang="en-US" baseline="0" dirty="0" err="1"/>
              <a:t>futuro</a:t>
            </a:r>
            <a:r>
              <a:rPr lang="en-US" baseline="0" dirty="0"/>
              <a:t>, </a:t>
            </a:r>
            <a:r>
              <a:rPr lang="en-US" baseline="0" dirty="0" err="1"/>
              <a:t>promettente</a:t>
            </a:r>
            <a:r>
              <a:rPr lang="en-US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F2F5-A6A5-2B41-9DDD-8EBC94FFDC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1015" y="-190919"/>
            <a:ext cx="12640826" cy="749607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itka Small" panose="02000505000000020004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47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461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1361488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586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575642" y="1366208"/>
            <a:ext cx="1040716" cy="144000"/>
            <a:chOff x="5575180" y="2200523"/>
            <a:chExt cx="1040716" cy="14400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4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67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992"/>
            <a:ext cx="10515600" cy="749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 Slab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" y="638333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805018" y="1015780"/>
            <a:ext cx="4581964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rgbClr val="DF6613"/>
                </a:solidFill>
                <a:latin typeface="+mn-lt"/>
                <a:ea typeface="Roboto Slab" pitchFamily="2" charset="0"/>
              </a:defRPr>
            </a:lvl1pPr>
          </a:lstStyle>
          <a:p>
            <a:pPr lvl="0"/>
            <a:r>
              <a:rPr lang="en-US"/>
              <a:t>Subtitle</a:t>
            </a:r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5461282" y="6491536"/>
            <a:ext cx="1269436" cy="148720"/>
            <a:chOff x="5346460" y="2195803"/>
            <a:chExt cx="1269436" cy="148720"/>
          </a:xfrm>
        </p:grpSpPr>
        <p:sp>
          <p:nvSpPr>
            <p:cNvPr id="8" name="Oval 7"/>
            <p:cNvSpPr/>
            <p:nvPr/>
          </p:nvSpPr>
          <p:spPr>
            <a:xfrm>
              <a:off x="6023538" y="2200523"/>
              <a:ext cx="144000" cy="14400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9" name="Oval 8"/>
            <p:cNvSpPr/>
            <p:nvPr/>
          </p:nvSpPr>
          <p:spPr>
            <a:xfrm>
              <a:off x="5799359" y="2200523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180" y="220052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1" name="Oval 10"/>
            <p:cNvSpPr/>
            <p:nvPr/>
          </p:nvSpPr>
          <p:spPr>
            <a:xfrm>
              <a:off x="6247717" y="2200523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1896" y="2200523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5346460" y="2195803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cxnSp>
        <p:nvCxnSpPr>
          <p:cNvPr id="15" name="Connettore 2 1"/>
          <p:cNvCxnSpPr/>
          <p:nvPr/>
        </p:nvCxnSpPr>
        <p:spPr>
          <a:xfrm flipH="1" flipV="1">
            <a:off x="3915791" y="1019175"/>
            <a:ext cx="4371186" cy="41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4426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80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908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24/06/2019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5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593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24/06/2019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430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24/06/2019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5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5620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1925" y="69849"/>
            <a:ext cx="2743200" cy="365125"/>
          </a:xfrm>
          <a:prstGeom prst="rect">
            <a:avLst/>
          </a:prstGeom>
        </p:spPr>
        <p:txBody>
          <a:bodyPr/>
          <a:lstStyle/>
          <a:p>
            <a:fld id="{5B2A6080-A60C-496F-881A-5AFF8DDB70B0}" type="datetimeFigureOut">
              <a:rPr lang="it-IT" smtClean="0"/>
              <a:t>24/06/2019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16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‹#›</a:t>
            </a:fld>
            <a:endParaRPr lang="it-IT"/>
          </a:p>
        </p:txBody>
      </p:sp>
      <p:sp>
        <p:nvSpPr>
          <p:cNvPr id="6" name="Arc 5"/>
          <p:cNvSpPr/>
          <p:nvPr/>
        </p:nvSpPr>
        <p:spPr>
          <a:xfrm>
            <a:off x="2707859" y="2982526"/>
            <a:ext cx="1125792" cy="1528645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 rot="10800000">
            <a:off x="1902225" y="3198336"/>
            <a:ext cx="805634" cy="1081947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c 7"/>
          <p:cNvSpPr/>
          <p:nvPr/>
        </p:nvSpPr>
        <p:spPr>
          <a:xfrm>
            <a:off x="5196114" y="2579673"/>
            <a:ext cx="1484272" cy="2334352"/>
          </a:xfrm>
          <a:prstGeom prst="arc">
            <a:avLst>
              <a:gd name="adj1" fmla="val 10916039"/>
              <a:gd name="adj2" fmla="val 0"/>
            </a:avLst>
          </a:prstGeom>
          <a:ln w="1270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c 8"/>
          <p:cNvSpPr/>
          <p:nvPr/>
        </p:nvSpPr>
        <p:spPr>
          <a:xfrm>
            <a:off x="8403891" y="1538754"/>
            <a:ext cx="1721797" cy="465378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c 9"/>
          <p:cNvSpPr/>
          <p:nvPr/>
        </p:nvSpPr>
        <p:spPr>
          <a:xfrm rot="10800000">
            <a:off x="3840146" y="2724561"/>
            <a:ext cx="1360754" cy="1971443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c 10"/>
          <p:cNvSpPr/>
          <p:nvPr/>
        </p:nvSpPr>
        <p:spPr>
          <a:xfrm rot="10800000">
            <a:off x="6682094" y="2140449"/>
            <a:ext cx="1721797" cy="3197728"/>
          </a:xfrm>
          <a:prstGeom prst="arc">
            <a:avLst>
              <a:gd name="adj1" fmla="val 10782550"/>
              <a:gd name="adj2" fmla="val 0"/>
            </a:avLst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449550" y="4582186"/>
            <a:ext cx="1040716" cy="144000"/>
            <a:chOff x="9449550" y="4582186"/>
            <a:chExt cx="1040716" cy="144000"/>
          </a:xfrm>
        </p:grpSpPr>
        <p:sp>
          <p:nvSpPr>
            <p:cNvPr id="24" name="Oval 23"/>
            <p:cNvSpPr/>
            <p:nvPr/>
          </p:nvSpPr>
          <p:spPr>
            <a:xfrm>
              <a:off x="9897908" y="4582186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9673729" y="4582186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9449550" y="4582186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/>
            <p:cNvSpPr/>
            <p:nvPr/>
          </p:nvSpPr>
          <p:spPr>
            <a:xfrm>
              <a:off x="10122087" y="4582186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/>
            <p:cNvSpPr/>
            <p:nvPr/>
          </p:nvSpPr>
          <p:spPr>
            <a:xfrm>
              <a:off x="10346266" y="4582186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Oval 28"/>
          <p:cNvSpPr/>
          <p:nvPr/>
        </p:nvSpPr>
        <p:spPr>
          <a:xfrm>
            <a:off x="9843332" y="3800350"/>
            <a:ext cx="216000" cy="21600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9217209" y="4348694"/>
            <a:ext cx="1269436" cy="148720"/>
            <a:chOff x="9212446" y="4348694"/>
            <a:chExt cx="1269436" cy="148720"/>
          </a:xfrm>
        </p:grpSpPr>
        <p:sp>
          <p:nvSpPr>
            <p:cNvPr id="31" name="Oval 30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Oval 31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Oval 33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Oval 34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670339" y="4801475"/>
            <a:ext cx="816537" cy="148720"/>
            <a:chOff x="5916000" y="2480280"/>
            <a:chExt cx="816537" cy="148720"/>
          </a:xfrm>
        </p:grpSpPr>
        <p:sp>
          <p:nvSpPr>
            <p:cNvPr id="38" name="Oval 37"/>
            <p:cNvSpPr/>
            <p:nvPr/>
          </p:nvSpPr>
          <p:spPr>
            <a:xfrm>
              <a:off x="6138360" y="248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9" name="Oval 38"/>
            <p:cNvSpPr/>
            <p:nvPr/>
          </p:nvSpPr>
          <p:spPr>
            <a:xfrm>
              <a:off x="5916000" y="2485000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0" name="Oval 39"/>
            <p:cNvSpPr/>
            <p:nvPr/>
          </p:nvSpPr>
          <p:spPr>
            <a:xfrm>
              <a:off x="6364358" y="2485000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1" name="Oval 40"/>
            <p:cNvSpPr/>
            <p:nvPr/>
          </p:nvSpPr>
          <p:spPr>
            <a:xfrm>
              <a:off x="6588537" y="2485000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92699" y="5011238"/>
            <a:ext cx="589183" cy="147175"/>
            <a:chOff x="6007502" y="2914588"/>
            <a:chExt cx="589183" cy="147175"/>
          </a:xfrm>
        </p:grpSpPr>
        <p:sp>
          <p:nvSpPr>
            <p:cNvPr id="43" name="Oval 42"/>
            <p:cNvSpPr/>
            <p:nvPr/>
          </p:nvSpPr>
          <p:spPr>
            <a:xfrm>
              <a:off x="6230093" y="2914588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4" name="Oval 43"/>
            <p:cNvSpPr/>
            <p:nvPr/>
          </p:nvSpPr>
          <p:spPr>
            <a:xfrm>
              <a:off x="6007502" y="2917763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5" name="Oval 44"/>
            <p:cNvSpPr/>
            <p:nvPr/>
          </p:nvSpPr>
          <p:spPr>
            <a:xfrm>
              <a:off x="6452685" y="2914588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4650" y="863600"/>
            <a:ext cx="10093976" cy="1182554"/>
            <a:chOff x="9212446" y="4348694"/>
            <a:chExt cx="1269436" cy="148720"/>
          </a:xfrm>
        </p:grpSpPr>
        <p:sp>
          <p:nvSpPr>
            <p:cNvPr id="47" name="Oval 46"/>
            <p:cNvSpPr/>
            <p:nvPr/>
          </p:nvSpPr>
          <p:spPr>
            <a:xfrm>
              <a:off x="9889524" y="4353414"/>
              <a:ext cx="144000" cy="14400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8" name="Oval 47"/>
            <p:cNvSpPr/>
            <p:nvPr/>
          </p:nvSpPr>
          <p:spPr>
            <a:xfrm>
              <a:off x="9665345" y="4353414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49" name="Oval 48"/>
            <p:cNvSpPr/>
            <p:nvPr/>
          </p:nvSpPr>
          <p:spPr>
            <a:xfrm>
              <a:off x="9441166" y="4353414"/>
              <a:ext cx="144000" cy="144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0" name="Oval 49"/>
            <p:cNvSpPr/>
            <p:nvPr/>
          </p:nvSpPr>
          <p:spPr>
            <a:xfrm>
              <a:off x="10113703" y="4353414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1" name="Oval 50"/>
            <p:cNvSpPr/>
            <p:nvPr/>
          </p:nvSpPr>
          <p:spPr>
            <a:xfrm>
              <a:off x="10337882" y="4353414"/>
              <a:ext cx="144000" cy="144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52" name="Oval 51"/>
            <p:cNvSpPr/>
            <p:nvPr/>
          </p:nvSpPr>
          <p:spPr>
            <a:xfrm>
              <a:off x="9212446" y="434869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50698" y="2699657"/>
            <a:ext cx="471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Ctrl + shift x ingrandire mantenendo proporzioni</a:t>
            </a:r>
          </a:p>
        </p:txBody>
      </p:sp>
      <p:sp>
        <p:nvSpPr>
          <p:cNvPr id="53" name="Oval 52"/>
          <p:cNvSpPr/>
          <p:nvPr/>
        </p:nvSpPr>
        <p:spPr>
          <a:xfrm>
            <a:off x="5709131" y="514546"/>
            <a:ext cx="1843130" cy="1843130"/>
          </a:xfrm>
          <a:prstGeom prst="ellipse">
            <a:avLst/>
          </a:prstGeom>
          <a:solidFill>
            <a:srgbClr val="00CC00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1"/>
          <p:cNvCxnSpPr/>
          <p:nvPr/>
        </p:nvCxnSpPr>
        <p:spPr>
          <a:xfrm flipH="1" flipV="1">
            <a:off x="3265325" y="3614891"/>
            <a:ext cx="4371186" cy="41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73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3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7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0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52425"/>
            <a:ext cx="12640826" cy="74960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reflection blurRad="431800" stA="54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3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06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5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015" y="0"/>
            <a:ext cx="12640826" cy="749607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00" y="2703728"/>
            <a:ext cx="10515600" cy="1688646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500" y="4445459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41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39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1765-A1F4-4130-A95C-C43238564F9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9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72" r:id="rId9"/>
    <p:sldLayoutId id="2147483669" r:id="rId10"/>
    <p:sldLayoutId id="2147483650" r:id="rId11"/>
    <p:sldLayoutId id="2147483670" r:id="rId12"/>
    <p:sldLayoutId id="2147483662" r:id="rId13"/>
    <p:sldLayoutId id="2147483652" r:id="rId14"/>
    <p:sldLayoutId id="2147483653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54" r:id="rId21"/>
    <p:sldLayoutId id="214748366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nnx.ai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kaggle.com/moltean/fruits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2616"/>
            <a:ext cx="9144000" cy="23876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Fruit Recognition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6964" y="3864611"/>
            <a:ext cx="5821180" cy="1609947"/>
          </a:xfrm>
        </p:spPr>
        <p:txBody>
          <a:bodyPr/>
          <a:lstStyle/>
          <a:p>
            <a:pPr algn="l"/>
            <a:r>
              <a:rPr lang="en-US" b="1" dirty="0"/>
              <a:t>Advance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" y="64873"/>
            <a:ext cx="1333500" cy="143818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114053"/>
            <a:ext cx="5447071" cy="14381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dirty="0"/>
              <a:t>Università </a:t>
            </a:r>
            <a:r>
              <a:rPr lang="en-US" sz="1600" dirty="0" err="1"/>
              <a:t>degli</a:t>
            </a:r>
            <a:r>
              <a:rPr lang="en-US" sz="1600" dirty="0"/>
              <a:t> </a:t>
            </a:r>
            <a:r>
              <a:rPr lang="en-US" sz="1600" dirty="0" err="1"/>
              <a:t>Studi</a:t>
            </a:r>
            <a:r>
              <a:rPr lang="en-US" sz="1600" dirty="0"/>
              <a:t> di Milano Bicocca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 err="1"/>
              <a:t>Dipartimento</a:t>
            </a:r>
            <a:r>
              <a:rPr lang="en-US" sz="1600" b="1" dirty="0"/>
              <a:t> di </a:t>
            </a:r>
            <a:r>
              <a:rPr lang="en-US" sz="1600" b="1" dirty="0" err="1"/>
              <a:t>Informatica</a:t>
            </a:r>
            <a:r>
              <a:rPr lang="en-US" sz="1600" b="1" dirty="0"/>
              <a:t>, </a:t>
            </a:r>
            <a:r>
              <a:rPr lang="en-US" sz="1600" b="1" dirty="0" err="1"/>
              <a:t>Sistemistica</a:t>
            </a:r>
            <a:r>
              <a:rPr lang="en-US" sz="1600" b="1" dirty="0"/>
              <a:t> e </a:t>
            </a:r>
            <a:r>
              <a:rPr lang="en-US" sz="1600" b="1" dirty="0" err="1"/>
              <a:t>Comunicazione</a:t>
            </a:r>
            <a:endParaRPr lang="en-US" sz="1600" b="1" dirty="0"/>
          </a:p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sz="1600" b="1" dirty="0"/>
              <a:t>Corso di Laurea Magistrale in Informatica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98135" y="5179593"/>
            <a:ext cx="3098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Relazione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prova</a:t>
            </a:r>
            <a:r>
              <a:rPr lang="en-US" dirty="0">
                <a:solidFill>
                  <a:schemeClr val="bg1"/>
                </a:solidFill>
              </a:rPr>
              <a:t> finale di: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Andrea Guzzo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Matricola</a:t>
            </a:r>
            <a:r>
              <a:rPr lang="en-US" dirty="0">
                <a:solidFill>
                  <a:schemeClr val="bg1"/>
                </a:solidFill>
              </a:rPr>
              <a:t>: 761818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30293" y="6274294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Anno </a:t>
            </a:r>
            <a:r>
              <a:rPr lang="en-US" dirty="0" err="1">
                <a:solidFill>
                  <a:schemeClr val="bg1"/>
                </a:solidFill>
              </a:rPr>
              <a:t>accademico</a:t>
            </a:r>
            <a:r>
              <a:rPr lang="en-US" dirty="0">
                <a:solidFill>
                  <a:schemeClr val="bg1"/>
                </a:solidFill>
              </a:rPr>
              <a:t>: 2018-2019</a:t>
            </a:r>
          </a:p>
        </p:txBody>
      </p:sp>
    </p:spTree>
    <p:extLst>
      <p:ext uri="{BB962C8B-B14F-4D97-AF65-F5344CB8AC3E}">
        <p14:creationId xmlns:p14="http://schemas.microsoft.com/office/powerpoint/2010/main" val="177019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10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Risultati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 descr="A close up of an apple&#10;&#10;Description automatically generated">
            <a:extLst>
              <a:ext uri="{FF2B5EF4-FFF2-40B4-BE49-F238E27FC236}">
                <a16:creationId xmlns:a16="http://schemas.microsoft.com/office/drawing/2014/main" id="{78FF3AB9-8B37-429B-B08B-6D4D220C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76" y="3426818"/>
            <a:ext cx="2354301" cy="1779663"/>
          </a:xfrm>
          <a:prstGeom prst="rect">
            <a:avLst/>
          </a:prstGeom>
        </p:spPr>
      </p:pic>
      <p:pic>
        <p:nvPicPr>
          <p:cNvPr id="9" name="Picture 8" descr="A picture containing apple, fruit&#10;&#10;Description automatically generated">
            <a:extLst>
              <a:ext uri="{FF2B5EF4-FFF2-40B4-BE49-F238E27FC236}">
                <a16:creationId xmlns:a16="http://schemas.microsoft.com/office/drawing/2014/main" id="{0128C3AF-F8A8-4BC4-BAB1-A5A1153A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664" y="3426818"/>
            <a:ext cx="2155227" cy="177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2BF88-B6F7-4242-849A-21E25D747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23" y="3426818"/>
            <a:ext cx="2354301" cy="1897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7B5C3-005A-4D3E-A267-3FDD09C9AC1E}"/>
              </a:ext>
            </a:extLst>
          </p:cNvPr>
          <p:cNvSpPr txBox="1"/>
          <p:nvPr/>
        </p:nvSpPr>
        <p:spPr>
          <a:xfrm>
            <a:off x="3420797" y="1841054"/>
            <a:ext cx="534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errori esperimento 1: 47 su 17845 immagini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4D042-BBBB-4194-9F0C-43E8E450D679}"/>
              </a:ext>
            </a:extLst>
          </p:cNvPr>
          <p:cNvSpPr txBox="1"/>
          <p:nvPr/>
        </p:nvSpPr>
        <p:spPr>
          <a:xfrm>
            <a:off x="3420796" y="2435674"/>
            <a:ext cx="534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Numero di errori esperimento 3: 53 su 17845 immagini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DCCF3-46C7-4C6F-B91C-0551A509857D}"/>
              </a:ext>
            </a:extLst>
          </p:cNvPr>
          <p:cNvSpPr txBox="1"/>
          <p:nvPr/>
        </p:nvSpPr>
        <p:spPr>
          <a:xfrm>
            <a:off x="1763403" y="5394854"/>
            <a:ext cx="1873846" cy="89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/>
              <a:t>Ground truth: Apple Red 2</a:t>
            </a:r>
          </a:p>
          <a:p>
            <a:pPr>
              <a:lnSpc>
                <a:spcPct val="150000"/>
              </a:lnSpc>
            </a:pPr>
            <a:r>
              <a:rPr lang="it-IT" sz="1200" dirty="0" err="1"/>
              <a:t>Prediction</a:t>
            </a:r>
            <a:r>
              <a:rPr lang="it-IT" sz="1200" dirty="0"/>
              <a:t>: Apple </a:t>
            </a:r>
            <a:r>
              <a:rPr lang="it-IT" sz="1200" dirty="0" err="1"/>
              <a:t>Braeburn</a:t>
            </a:r>
            <a:endParaRPr lang="it-IT" sz="1200" dirty="0"/>
          </a:p>
          <a:p>
            <a:pPr>
              <a:lnSpc>
                <a:spcPct val="150000"/>
              </a:lnSpc>
            </a:pPr>
            <a:r>
              <a:rPr lang="it-IT" sz="1200" dirty="0"/>
              <a:t>Confidenza: 0.759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158CB-97BB-4DDE-88A1-42E1343FA918}"/>
              </a:ext>
            </a:extLst>
          </p:cNvPr>
          <p:cNvSpPr txBox="1"/>
          <p:nvPr/>
        </p:nvSpPr>
        <p:spPr>
          <a:xfrm>
            <a:off x="5158354" y="5394854"/>
            <a:ext cx="1862561" cy="89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/>
              <a:t>Ground truth: </a:t>
            </a:r>
            <a:r>
              <a:rPr lang="it-IT" sz="1200" dirty="0" err="1"/>
              <a:t>Pear</a:t>
            </a:r>
            <a:endParaRPr lang="it-IT" sz="1200" dirty="0"/>
          </a:p>
          <a:p>
            <a:pPr>
              <a:lnSpc>
                <a:spcPct val="150000"/>
              </a:lnSpc>
            </a:pPr>
            <a:r>
              <a:rPr lang="it-IT" sz="1200" dirty="0" err="1"/>
              <a:t>Prediction</a:t>
            </a:r>
            <a:r>
              <a:rPr lang="it-IT" sz="1200" dirty="0"/>
              <a:t>: Apple Golden 3</a:t>
            </a:r>
          </a:p>
          <a:p>
            <a:pPr>
              <a:lnSpc>
                <a:spcPct val="150000"/>
              </a:lnSpc>
            </a:pPr>
            <a:r>
              <a:rPr lang="it-IT" sz="1200" dirty="0"/>
              <a:t>Confidenza: 0.452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708954-4356-40C7-A8C9-CE7CC2DF1A9C}"/>
              </a:ext>
            </a:extLst>
          </p:cNvPr>
          <p:cNvSpPr txBox="1"/>
          <p:nvPr/>
        </p:nvSpPr>
        <p:spPr>
          <a:xfrm>
            <a:off x="8386982" y="5394854"/>
            <a:ext cx="1804853" cy="89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dirty="0"/>
              <a:t>Ground truth: Pepino</a:t>
            </a:r>
          </a:p>
          <a:p>
            <a:pPr>
              <a:lnSpc>
                <a:spcPct val="150000"/>
              </a:lnSpc>
            </a:pPr>
            <a:r>
              <a:rPr lang="it-IT" sz="1200" dirty="0" err="1"/>
              <a:t>Prediction</a:t>
            </a:r>
            <a:r>
              <a:rPr lang="it-IT" sz="1200" dirty="0"/>
              <a:t>: </a:t>
            </a:r>
            <a:r>
              <a:rPr lang="it-IT" sz="1200" dirty="0" err="1"/>
              <a:t>Grape</a:t>
            </a:r>
            <a:r>
              <a:rPr lang="it-IT" sz="1200" dirty="0"/>
              <a:t> White 2</a:t>
            </a:r>
          </a:p>
          <a:p>
            <a:pPr>
              <a:lnSpc>
                <a:spcPct val="150000"/>
              </a:lnSpc>
            </a:pPr>
            <a:r>
              <a:rPr lang="it-IT" sz="1200" dirty="0"/>
              <a:t>Confidenza: 0.481</a:t>
            </a:r>
          </a:p>
        </p:txBody>
      </p:sp>
    </p:spTree>
    <p:extLst>
      <p:ext uri="{BB962C8B-B14F-4D97-AF65-F5344CB8AC3E}">
        <p14:creationId xmlns:p14="http://schemas.microsoft.com/office/powerpoint/2010/main" val="152887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11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170FEDF-FAD6-4DEA-83D2-81B2E6A08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6170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DDD575-0BFA-49E5-AF7A-7FC0C239634A}"/>
              </a:ext>
            </a:extLst>
          </p:cNvPr>
          <p:cNvSpPr txBox="1"/>
          <p:nvPr/>
        </p:nvSpPr>
        <p:spPr>
          <a:xfrm>
            <a:off x="3802015" y="5002476"/>
            <a:ext cx="5126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ONNX : Open </a:t>
            </a:r>
            <a:r>
              <a:rPr lang="it-IT" sz="2000" dirty="0" err="1"/>
              <a:t>Neural</a:t>
            </a:r>
            <a:r>
              <a:rPr lang="it-IT" sz="2000" dirty="0"/>
              <a:t> Network Exchange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26D81-ED48-4371-A7D4-624AB46E5AAD}"/>
              </a:ext>
            </a:extLst>
          </p:cNvPr>
          <p:cNvSpPr txBox="1"/>
          <p:nvPr/>
        </p:nvSpPr>
        <p:spPr>
          <a:xfrm>
            <a:off x="2983360" y="5585793"/>
            <a:ext cx="676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Ecosistema open per l’interscambio di modelli di intelligenza artificiale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9E213-A5FF-4C5D-9713-6CEFD4F57F2C}"/>
              </a:ext>
            </a:extLst>
          </p:cNvPr>
          <p:cNvSpPr txBox="1"/>
          <p:nvPr/>
        </p:nvSpPr>
        <p:spPr>
          <a:xfrm>
            <a:off x="11039302" y="6442785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hlinkClick r:id="rId8"/>
              </a:rPr>
              <a:t>https://onnx.ai/</a:t>
            </a:r>
            <a:endParaRPr lang="it-IT" sz="1000" dirty="0"/>
          </a:p>
        </p:txBody>
      </p:sp>
      <p:pic>
        <p:nvPicPr>
          <p:cNvPr id="15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B720FD17-0631-41A4-9392-78DA7BDE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1" y="1468966"/>
            <a:ext cx="2057917" cy="5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ensorflow">
            <a:extLst>
              <a:ext uri="{FF2B5EF4-FFF2-40B4-BE49-F238E27FC236}">
                <a16:creationId xmlns:a16="http://schemas.microsoft.com/office/drawing/2014/main" id="{2E5B479E-E9F8-437D-8774-2E8424C8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1" y="2385054"/>
            <a:ext cx="1111414" cy="118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orch">
            <a:extLst>
              <a:ext uri="{FF2B5EF4-FFF2-40B4-BE49-F238E27FC236}">
                <a16:creationId xmlns:a16="http://schemas.microsoft.com/office/drawing/2014/main" id="{F6531882-A317-43AA-B1D3-332348C8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65088"/>
            <a:ext cx="1488804" cy="14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0D44D6E-0F4A-4F9F-AD96-9EB6193E9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0" y="5142027"/>
            <a:ext cx="1552402" cy="8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modelli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12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Image result for tensorflow">
            <a:extLst>
              <a:ext uri="{FF2B5EF4-FFF2-40B4-BE49-F238E27FC236}">
                <a16:creationId xmlns:a16="http://schemas.microsoft.com/office/drawing/2014/main" id="{2E5B479E-E9F8-437D-8774-2E8424C8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310" y="1904332"/>
            <a:ext cx="1111414" cy="118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64C0521-E5CD-441F-82A8-60057069CE61}"/>
              </a:ext>
            </a:extLst>
          </p:cNvPr>
          <p:cNvSpPr/>
          <p:nvPr/>
        </p:nvSpPr>
        <p:spPr>
          <a:xfrm>
            <a:off x="7616948" y="2141541"/>
            <a:ext cx="1540066" cy="749300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Optimization</a:t>
            </a:r>
            <a:r>
              <a:rPr lang="it-IT" sz="1400" dirty="0"/>
              <a:t> and </a:t>
            </a:r>
            <a:r>
              <a:rPr lang="it-IT" sz="1400" dirty="0" err="1"/>
              <a:t>conversion</a:t>
            </a:r>
            <a:endParaRPr lang="it-IT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04490-B23A-43E5-981A-B86166D56C4B}"/>
              </a:ext>
            </a:extLst>
          </p:cNvPr>
          <p:cNvSpPr/>
          <p:nvPr/>
        </p:nvSpPr>
        <p:spPr>
          <a:xfrm>
            <a:off x="9751482" y="2178949"/>
            <a:ext cx="1305098" cy="674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 </a:t>
            </a:r>
            <a:r>
              <a:rPr lang="it-IT" dirty="0" err="1"/>
              <a:t>Deploy</a:t>
            </a:r>
            <a:endParaRPr lang="it-IT" dirty="0"/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69301DD6-A0CD-42DB-A2B0-3A590F2CF12F}"/>
              </a:ext>
            </a:extLst>
          </p:cNvPr>
          <p:cNvSpPr/>
          <p:nvPr/>
        </p:nvSpPr>
        <p:spPr>
          <a:xfrm>
            <a:off x="5411153" y="3704724"/>
            <a:ext cx="1587731" cy="749300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Framework Integration and </a:t>
            </a:r>
            <a:r>
              <a:rPr lang="it-IT" sz="1400" dirty="0" err="1"/>
              <a:t>Prediction</a:t>
            </a:r>
            <a:endParaRPr lang="it-IT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AAFF14-F260-48B6-9AF4-7727436C8A24}"/>
              </a:ext>
            </a:extLst>
          </p:cNvPr>
          <p:cNvSpPr/>
          <p:nvPr/>
        </p:nvSpPr>
        <p:spPr>
          <a:xfrm>
            <a:off x="9751482" y="3726968"/>
            <a:ext cx="1305098" cy="6744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Web Service </a:t>
            </a:r>
            <a:r>
              <a:rPr lang="it-IT" sz="1400" dirty="0" err="1"/>
              <a:t>Deploy</a:t>
            </a:r>
            <a:endParaRPr lang="it-IT" sz="1400" dirty="0"/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CA1FC945-A492-46BD-8C32-9B8F9BA5CCF7}"/>
              </a:ext>
            </a:extLst>
          </p:cNvPr>
          <p:cNvSpPr/>
          <p:nvPr/>
        </p:nvSpPr>
        <p:spPr>
          <a:xfrm>
            <a:off x="7593117" y="5182961"/>
            <a:ext cx="1587731" cy="749300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Optimization</a:t>
            </a:r>
            <a:r>
              <a:rPr lang="it-IT" sz="1400" dirty="0"/>
              <a:t> and 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49D5D-7439-4CAC-A70A-32E1C53B859F}"/>
              </a:ext>
            </a:extLst>
          </p:cNvPr>
          <p:cNvSpPr txBox="1"/>
          <p:nvPr/>
        </p:nvSpPr>
        <p:spPr>
          <a:xfrm>
            <a:off x="342900" y="2212273"/>
            <a:ext cx="2091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Soluzione 1</a:t>
            </a:r>
          </a:p>
          <a:p>
            <a:r>
              <a:rPr lang="it-IT" dirty="0"/>
              <a:t>Applicazione Mobile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F9C915-01BF-4451-98D0-3EDEFE21A04B}"/>
              </a:ext>
            </a:extLst>
          </p:cNvPr>
          <p:cNvSpPr txBox="1"/>
          <p:nvPr/>
        </p:nvSpPr>
        <p:spPr>
          <a:xfrm>
            <a:off x="342900" y="3810559"/>
            <a:ext cx="1916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Soluzione 2</a:t>
            </a:r>
          </a:p>
          <a:p>
            <a:r>
              <a:rPr lang="it-IT" dirty="0"/>
              <a:t>Applicazione Web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DD217D-C016-48D1-A045-14FE1595540B}"/>
              </a:ext>
            </a:extLst>
          </p:cNvPr>
          <p:cNvSpPr txBox="1"/>
          <p:nvPr/>
        </p:nvSpPr>
        <p:spPr>
          <a:xfrm>
            <a:off x="342900" y="5285930"/>
            <a:ext cx="2008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Soluzione 3</a:t>
            </a:r>
          </a:p>
          <a:p>
            <a:r>
              <a:rPr lang="it-IT" dirty="0"/>
              <a:t>Embedded Systems</a:t>
            </a:r>
          </a:p>
        </p:txBody>
      </p:sp>
      <p:pic>
        <p:nvPicPr>
          <p:cNvPr id="27" name="Picture 6" descr="Image result for onnx">
            <a:extLst>
              <a:ext uri="{FF2B5EF4-FFF2-40B4-BE49-F238E27FC236}">
                <a16:creationId xmlns:a16="http://schemas.microsoft.com/office/drawing/2014/main" id="{46570439-FAB4-4351-824C-FE011380F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57" y="2069712"/>
            <a:ext cx="1473429" cy="10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onnx">
            <a:extLst>
              <a:ext uri="{FF2B5EF4-FFF2-40B4-BE49-F238E27FC236}">
                <a16:creationId xmlns:a16="http://schemas.microsoft.com/office/drawing/2014/main" id="{10B8A55F-8117-4A42-AE0F-9A9923CB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57" y="3632260"/>
            <a:ext cx="1473429" cy="10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onnx">
            <a:extLst>
              <a:ext uri="{FF2B5EF4-FFF2-40B4-BE49-F238E27FC236}">
                <a16:creationId xmlns:a16="http://schemas.microsoft.com/office/drawing/2014/main" id="{B99AE612-E32C-4910-A0F5-4406EA66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488" y="5066455"/>
            <a:ext cx="1473429" cy="10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open vino">
            <a:extLst>
              <a:ext uri="{FF2B5EF4-FFF2-40B4-BE49-F238E27FC236}">
                <a16:creationId xmlns:a16="http://schemas.microsoft.com/office/drawing/2014/main" id="{215EEF1C-F9AA-46F0-AF99-DC59B8374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9" b="32309"/>
          <a:stretch/>
        </p:blipFill>
        <p:spPr bwMode="auto">
          <a:xfrm>
            <a:off x="5319192" y="5285929"/>
            <a:ext cx="1771650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ocker">
            <a:extLst>
              <a:ext uri="{FF2B5EF4-FFF2-40B4-BE49-F238E27FC236}">
                <a16:creationId xmlns:a16="http://schemas.microsoft.com/office/drawing/2014/main" id="{729C36F5-6B94-4F33-B9A9-640EA8C7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548" y="3478271"/>
            <a:ext cx="1357015" cy="115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tel movidius">
            <a:extLst>
              <a:ext uri="{FF2B5EF4-FFF2-40B4-BE49-F238E27FC236}">
                <a16:creationId xmlns:a16="http://schemas.microsoft.com/office/drawing/2014/main" id="{0578472A-6B3C-42C6-958F-2FD616CE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3" y="5053675"/>
            <a:ext cx="1587731" cy="10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web app service">
            <a:extLst>
              <a:ext uri="{FF2B5EF4-FFF2-40B4-BE49-F238E27FC236}">
                <a16:creationId xmlns:a16="http://schemas.microsoft.com/office/drawing/2014/main" id="{A6674BAF-7C22-4F7F-98D3-297D344E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179" y="3311380"/>
            <a:ext cx="746449" cy="74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2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</a:t>
            </a:r>
            <a:r>
              <a:rPr lang="en-US" dirty="0"/>
              <a:t> e </a:t>
            </a:r>
            <a:r>
              <a:rPr lang="en-US" dirty="0" err="1"/>
              <a:t>Sviluppi</a:t>
            </a:r>
            <a:r>
              <a:rPr lang="en-US" dirty="0"/>
              <a:t> </a:t>
            </a:r>
            <a:r>
              <a:rPr lang="en-US" dirty="0" err="1"/>
              <a:t>Futuri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13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0429" y="2995738"/>
            <a:ext cx="5293093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Miglioramento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modelli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iperparametri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con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nuove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Superiore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potenza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calcolo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altri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modelli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architetture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una pipeline di training e prediction end-to-end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definitiva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7302" y="2057393"/>
            <a:ext cx="5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È possible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riconoscere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frutti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anche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contesti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complessi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pic>
        <p:nvPicPr>
          <p:cNvPr id="3074" name="Picture 2" descr="Image result for fruit recognition">
            <a:extLst>
              <a:ext uri="{FF2B5EF4-FFF2-40B4-BE49-F238E27FC236}">
                <a16:creationId xmlns:a16="http://schemas.microsoft.com/office/drawing/2014/main" id="{13D4D55F-9766-4D3C-8051-09B5DC0C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659" y="3894906"/>
            <a:ext cx="43529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ruit recognition">
            <a:extLst>
              <a:ext uri="{FF2B5EF4-FFF2-40B4-BE49-F238E27FC236}">
                <a16:creationId xmlns:a16="http://schemas.microsoft.com/office/drawing/2014/main" id="{E0A70104-69C7-42DC-85CC-EA374A60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71" y="1940971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70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Grazie!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7000"/>
                    </a14:imgEffect>
                    <a14:imgEffect>
                      <a14:brightnessContrast bright="12000"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09" y="6256420"/>
            <a:ext cx="557790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176" y="1990368"/>
            <a:ext cx="9289648" cy="13921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Riconoscere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frutti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all’interno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immagini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utilizzando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tecniche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2</a:t>
            </a:fld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F88DDC1-FEE8-448C-AD8A-D14934A91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62" y="4902502"/>
            <a:ext cx="952500" cy="952500"/>
          </a:xfrm>
          <a:prstGeom prst="rect">
            <a:avLst/>
          </a:prstGeom>
        </p:spPr>
      </p:pic>
      <p:pic>
        <p:nvPicPr>
          <p:cNvPr id="16" name="Picture 15" descr="A close up of a fruit&#10;&#10;Description automatically generated">
            <a:extLst>
              <a:ext uri="{FF2B5EF4-FFF2-40B4-BE49-F238E27FC236}">
                <a16:creationId xmlns:a16="http://schemas.microsoft.com/office/drawing/2014/main" id="{705C5477-D5F6-44F9-88DB-D2EC3B1F3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90" y="3703983"/>
            <a:ext cx="952500" cy="952500"/>
          </a:xfrm>
          <a:prstGeom prst="rect">
            <a:avLst/>
          </a:prstGeom>
        </p:spPr>
      </p:pic>
      <p:pic>
        <p:nvPicPr>
          <p:cNvPr id="18" name="Picture 17" descr="A picture containing sky, sitting&#10;&#10;Description automatically generated">
            <a:extLst>
              <a:ext uri="{FF2B5EF4-FFF2-40B4-BE49-F238E27FC236}">
                <a16:creationId xmlns:a16="http://schemas.microsoft.com/office/drawing/2014/main" id="{0024C4A2-8235-4CA1-9A15-C2FC747C9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90" y="5365970"/>
            <a:ext cx="952500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E449AB-D1E4-4518-91E8-784C4499EA18}"/>
              </a:ext>
            </a:extLst>
          </p:cNvPr>
          <p:cNvSpPr txBox="1"/>
          <p:nvPr/>
        </p:nvSpPr>
        <p:spPr>
          <a:xfrm>
            <a:off x="587502" y="3586909"/>
            <a:ext cx="6896760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Dataset: </a:t>
            </a:r>
            <a:r>
              <a:rPr lang="en-US" sz="2000" dirty="0" err="1"/>
              <a:t>Moltean</a:t>
            </a:r>
            <a:r>
              <a:rPr lang="en-US" sz="2000" dirty="0"/>
              <a:t> Fruits </a:t>
            </a:r>
            <a:r>
              <a:rPr lang="en-US" sz="2000" dirty="0">
                <a:hlinkClick r:id="rId6"/>
              </a:rPr>
              <a:t>https://www.kaggle.com/moltean/fruits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immagini</a:t>
            </a:r>
            <a:r>
              <a:rPr lang="en-US" sz="2000" dirty="0"/>
              <a:t> </a:t>
            </a:r>
            <a:r>
              <a:rPr lang="en-US" sz="2000" dirty="0" err="1"/>
              <a:t>totali</a:t>
            </a:r>
            <a:r>
              <a:rPr lang="en-US" sz="2000" dirty="0"/>
              <a:t>: 71125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Trainingset</a:t>
            </a:r>
            <a:r>
              <a:rPr lang="en-US" sz="2000" dirty="0"/>
              <a:t>: 53177 </a:t>
            </a:r>
            <a:r>
              <a:rPr lang="en-US" sz="2000" dirty="0" err="1"/>
              <a:t>immagini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Validation set: 17845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classi</a:t>
            </a:r>
            <a:r>
              <a:rPr lang="en-US" sz="2000" dirty="0"/>
              <a:t>: 103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17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1002"/>
            <a:ext cx="10515600" cy="749300"/>
          </a:xfrm>
        </p:spPr>
        <p:txBody>
          <a:bodyPr/>
          <a:lstStyle/>
          <a:p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Adottata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" y="6368344"/>
            <a:ext cx="2743200" cy="365125"/>
          </a:xfrm>
        </p:spPr>
        <p:txBody>
          <a:bodyPr/>
          <a:lstStyle/>
          <a:p>
            <a:fld id="{DFC21765-A1F4-4130-A95C-C43238564F97}" type="slidenum">
              <a:rPr lang="it-IT" smtClean="0"/>
              <a:t>3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5018" y="1000790"/>
            <a:ext cx="4581964" cy="3048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Introduzione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73" y="1511596"/>
            <a:ext cx="4765066" cy="4084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66" y="2826853"/>
            <a:ext cx="2140334" cy="12042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5018" y="5204309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ResNet50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6189" y="5874806"/>
            <a:ext cx="1474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InceptionV3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4636" y="5874806"/>
            <a:ext cx="154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Custom-CNN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1222" y="5213541"/>
            <a:ext cx="91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VGG16</a:t>
            </a:r>
          </a:p>
        </p:txBody>
      </p:sp>
      <p:pic>
        <p:nvPicPr>
          <p:cNvPr id="1026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90DEF266-8FF5-4D81-BD1E-536AEA3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674" y="1866516"/>
            <a:ext cx="2057917" cy="5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upyter">
            <a:extLst>
              <a:ext uri="{FF2B5EF4-FFF2-40B4-BE49-F238E27FC236}">
                <a16:creationId xmlns:a16="http://schemas.microsoft.com/office/drawing/2014/main" id="{A4B4377F-4A78-467D-83B8-544E292F7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29" y="4161433"/>
            <a:ext cx="1286608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nnx">
            <a:extLst>
              <a:ext uri="{FF2B5EF4-FFF2-40B4-BE49-F238E27FC236}">
                <a16:creationId xmlns:a16="http://schemas.microsoft.com/office/drawing/2014/main" id="{42B55282-0B63-44BE-93E0-8006A970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13" y="2955135"/>
            <a:ext cx="2064270" cy="143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pen vino">
            <a:extLst>
              <a:ext uri="{FF2B5EF4-FFF2-40B4-BE49-F238E27FC236}">
                <a16:creationId xmlns:a16="http://schemas.microsoft.com/office/drawing/2014/main" id="{45E2726F-DAF5-495B-9120-DDF3E6D1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77" y="149634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hub.com/lutzroeder/netron/raw/master/media/logo.png">
            <a:extLst>
              <a:ext uri="{FF2B5EF4-FFF2-40B4-BE49-F238E27FC236}">
                <a16:creationId xmlns:a16="http://schemas.microsoft.com/office/drawing/2014/main" id="{45ED858C-170E-48FC-8CDA-05120585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2" y="4662736"/>
            <a:ext cx="2743200" cy="4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49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Strategie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4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9F140-7F45-4563-90FC-D1D8D566C99F}"/>
              </a:ext>
            </a:extLst>
          </p:cNvPr>
          <p:cNvSpPr txBox="1"/>
          <p:nvPr/>
        </p:nvSpPr>
        <p:spPr>
          <a:xfrm>
            <a:off x="688716" y="2538007"/>
            <a:ext cx="3116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1. Transfer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F5C481-CE3F-44A9-A0DF-F315260452B3}"/>
              </a:ext>
            </a:extLst>
          </p:cNvPr>
          <p:cNvSpPr txBox="1"/>
          <p:nvPr/>
        </p:nvSpPr>
        <p:spPr>
          <a:xfrm>
            <a:off x="688716" y="3554647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Freezing Layers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85228-62D5-4F15-8E00-1FC6C72AF79E}"/>
              </a:ext>
            </a:extLst>
          </p:cNvPr>
          <p:cNvSpPr txBox="1"/>
          <p:nvPr/>
        </p:nvSpPr>
        <p:spPr>
          <a:xfrm>
            <a:off x="688716" y="4574105"/>
            <a:ext cx="241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3. Custom CNN</a:t>
            </a:r>
          </a:p>
        </p:txBody>
      </p:sp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6E2375-D1AB-4B41-A951-DA1F8C3A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00" y="1782175"/>
            <a:ext cx="7814893" cy="43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2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5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9C19C-887C-4933-A632-96E1CC22D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71" y="1811593"/>
            <a:ext cx="5924550" cy="1638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1D57912-49BB-460E-8A1E-1EA52EDAB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71" y="3940906"/>
            <a:ext cx="5924550" cy="163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5DB63-3BBD-4E15-A08B-D255EC019109}"/>
              </a:ext>
            </a:extLst>
          </p:cNvPr>
          <p:cNvSpPr txBox="1"/>
          <p:nvPr/>
        </p:nvSpPr>
        <p:spPr>
          <a:xfrm>
            <a:off x="1308421" y="2630743"/>
            <a:ext cx="1187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ResNet50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262F4-1AB2-4B4E-AC52-DBA9906AAF87}"/>
              </a:ext>
            </a:extLst>
          </p:cNvPr>
          <p:cNvSpPr txBox="1"/>
          <p:nvPr/>
        </p:nvSpPr>
        <p:spPr>
          <a:xfrm>
            <a:off x="1179443" y="4628799"/>
            <a:ext cx="1445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InceptionV3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11781-8072-428B-B28F-92C0A9AB91EB}"/>
              </a:ext>
            </a:extLst>
          </p:cNvPr>
          <p:cNvSpPr txBox="1"/>
          <p:nvPr/>
        </p:nvSpPr>
        <p:spPr>
          <a:xfrm>
            <a:off x="4896197" y="619656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</a:t>
            </a:r>
            <a:r>
              <a:rPr lang="it-IT" dirty="0"/>
              <a:t>-Trainate su </a:t>
            </a:r>
            <a:r>
              <a:rPr lang="it-IT" dirty="0" err="1"/>
              <a:t>ImageNet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000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6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BAF96CD2-1A68-4A4D-8A46-3753D13F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6" y="1887020"/>
            <a:ext cx="7258050" cy="1685925"/>
          </a:xfrm>
          <a:prstGeom prst="rect">
            <a:avLst/>
          </a:prstGeom>
        </p:spPr>
      </p:pic>
      <p:pic>
        <p:nvPicPr>
          <p:cNvPr id="8" name="Picture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258119F-A75A-4317-A3E1-643899DFA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74" y="3985892"/>
            <a:ext cx="7258050" cy="16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AD84D-8CE6-4C93-953B-77B746E98B26}"/>
              </a:ext>
            </a:extLst>
          </p:cNvPr>
          <p:cNvSpPr txBox="1"/>
          <p:nvPr/>
        </p:nvSpPr>
        <p:spPr>
          <a:xfrm>
            <a:off x="1308421" y="2630743"/>
            <a:ext cx="91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VGG16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95B2-5EC6-43DE-9223-AA1ACB97C723}"/>
              </a:ext>
            </a:extLst>
          </p:cNvPr>
          <p:cNvSpPr txBox="1"/>
          <p:nvPr/>
        </p:nvSpPr>
        <p:spPr>
          <a:xfrm>
            <a:off x="1041328" y="4628799"/>
            <a:ext cx="1445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InceptionV3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A12C1-18EC-49F7-BCDB-D827AFE0C737}"/>
              </a:ext>
            </a:extLst>
          </p:cNvPr>
          <p:cNvSpPr txBox="1"/>
          <p:nvPr/>
        </p:nvSpPr>
        <p:spPr>
          <a:xfrm>
            <a:off x="4896197" y="619656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</a:t>
            </a:r>
            <a:r>
              <a:rPr lang="it-IT" dirty="0"/>
              <a:t>-Trainate su </a:t>
            </a:r>
            <a:r>
              <a:rPr lang="it-IT" dirty="0" err="1"/>
              <a:t>ImageNet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602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</a:t>
            </a:r>
            <a:r>
              <a:rPr lang="en-US" dirty="0"/>
              <a:t>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7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Architettura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50F1EAD-95E9-4220-96AF-5157BB0BD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15" y="4136193"/>
            <a:ext cx="7067550" cy="192405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F5D5F04-8E7A-45D8-B169-F65BCF5B0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3" y="1542660"/>
            <a:ext cx="1666875" cy="4162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D88C0-61E1-4019-91FB-7F47164D726B}"/>
              </a:ext>
            </a:extLst>
          </p:cNvPr>
          <p:cNvSpPr txBox="1"/>
          <p:nvPr/>
        </p:nvSpPr>
        <p:spPr>
          <a:xfrm>
            <a:off x="3759912" y="1990368"/>
            <a:ext cx="467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Custom CNN Network basata sul paper ufficiale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383A9-BD98-4F0A-A46C-AEE579C590E2}"/>
              </a:ext>
            </a:extLst>
          </p:cNvPr>
          <p:cNvSpPr txBox="1"/>
          <p:nvPr/>
        </p:nvSpPr>
        <p:spPr>
          <a:xfrm>
            <a:off x="5647571" y="6574630"/>
            <a:ext cx="6544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Paper: </a:t>
            </a:r>
            <a:r>
              <a:rPr lang="it-IT" sz="1000" dirty="0" err="1"/>
              <a:t>Horea</a:t>
            </a:r>
            <a:r>
              <a:rPr lang="it-IT" sz="1000" dirty="0"/>
              <a:t> </a:t>
            </a:r>
            <a:r>
              <a:rPr lang="it-IT" sz="1000" dirty="0" err="1"/>
              <a:t>muresan</a:t>
            </a:r>
            <a:r>
              <a:rPr lang="it-IT" sz="1000" dirty="0"/>
              <a:t>, </a:t>
            </a:r>
            <a:r>
              <a:rPr lang="it-IT" sz="1000" dirty="0" err="1"/>
              <a:t>mihai</a:t>
            </a:r>
            <a:r>
              <a:rPr lang="it-IT" sz="1000" dirty="0"/>
              <a:t> </a:t>
            </a:r>
            <a:r>
              <a:rPr lang="it-IT" sz="1000" dirty="0" err="1"/>
              <a:t>oltean</a:t>
            </a:r>
            <a:r>
              <a:rPr lang="it-IT" sz="1000" dirty="0"/>
              <a:t>, </a:t>
            </a:r>
            <a:r>
              <a:rPr lang="en-US" sz="1000" dirty="0"/>
              <a:t>fruit recognition from images using deep learning, Informatica vol.10, pp 24-42, 2018</a:t>
            </a:r>
            <a:endParaRPr lang="it-IT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4DC7B-AD7F-4D82-B6E9-5D861504C19B}"/>
              </a:ext>
            </a:extLst>
          </p:cNvPr>
          <p:cNvSpPr txBox="1"/>
          <p:nvPr/>
        </p:nvSpPr>
        <p:spPr>
          <a:xfrm>
            <a:off x="3086100" y="3012239"/>
            <a:ext cx="23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Loss</a:t>
            </a:r>
            <a:r>
              <a:rPr lang="it-IT" sz="1400" dirty="0"/>
              <a:t>: </a:t>
            </a:r>
            <a:r>
              <a:rPr lang="it-IT" sz="1400" dirty="0" err="1"/>
              <a:t>categorical</a:t>
            </a:r>
            <a:r>
              <a:rPr lang="it-IT" sz="1400" dirty="0"/>
              <a:t> </a:t>
            </a:r>
            <a:r>
              <a:rPr lang="it-IT" sz="1400" dirty="0" err="1"/>
              <a:t>crossentropy</a:t>
            </a:r>
            <a:endParaRPr lang="it-IT" sz="1400" dirty="0"/>
          </a:p>
          <a:p>
            <a:r>
              <a:rPr lang="it-IT" sz="1400" dirty="0"/>
              <a:t>Ottimizzatore: </a:t>
            </a:r>
            <a:r>
              <a:rPr lang="it-IT" sz="1400" dirty="0" err="1"/>
              <a:t>adam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28920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8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Risultati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853B39F-D9B9-4878-B430-89DA80528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3" y="1646285"/>
            <a:ext cx="3160904" cy="210726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E420F-BE75-4AD0-B635-B997DA37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3" y="4003671"/>
            <a:ext cx="3160902" cy="2107268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218697CD-D719-45AD-9BC3-062C9CB00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48" y="1646285"/>
            <a:ext cx="3160904" cy="2107269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20FAB2-388A-484E-9D34-A8E0C714D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49" y="4010828"/>
            <a:ext cx="3160902" cy="2107268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DBF7446-13F7-42FC-B84C-826FF2DDB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62" y="1541649"/>
            <a:ext cx="3311338" cy="2207559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1E01CDA-98CB-4829-AB20-923A063E5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62" y="4003671"/>
            <a:ext cx="3182372" cy="21215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F4DB1C-06F0-4909-9967-5BEF722BE0DC}"/>
              </a:ext>
            </a:extLst>
          </p:cNvPr>
          <p:cNvSpPr txBox="1"/>
          <p:nvPr/>
        </p:nvSpPr>
        <p:spPr>
          <a:xfrm>
            <a:off x="985198" y="6320386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1 – ResNet50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C058C-8379-4923-8350-C8EA2438F337}"/>
              </a:ext>
            </a:extLst>
          </p:cNvPr>
          <p:cNvSpPr txBox="1"/>
          <p:nvPr/>
        </p:nvSpPr>
        <p:spPr>
          <a:xfrm>
            <a:off x="4886758" y="6314787"/>
            <a:ext cx="241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2 – VGG16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C52CC-5BC1-492F-8E8B-D36D304B174E}"/>
              </a:ext>
            </a:extLst>
          </p:cNvPr>
          <p:cNvSpPr txBox="1"/>
          <p:nvPr/>
        </p:nvSpPr>
        <p:spPr>
          <a:xfrm>
            <a:off x="8862219" y="6314787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Esperimento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8238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1765-A1F4-4130-A95C-C43238564F97}" type="slidenum">
              <a:rPr lang="it-IT" smtClean="0"/>
              <a:t>9</a:t>
            </a:fld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7030A0"/>
                </a:solidFill>
              </a:rPr>
              <a:t>Risultati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22CD9A-382E-42BA-A92D-E1C16B41D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14444"/>
              </p:ext>
            </p:extLst>
          </p:nvPr>
        </p:nvGraphicFramePr>
        <p:xfrm>
          <a:off x="482138" y="1765080"/>
          <a:ext cx="11213864" cy="45276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01733">
                  <a:extLst>
                    <a:ext uri="{9D8B030D-6E8A-4147-A177-3AD203B41FA5}">
                      <a16:colId xmlns:a16="http://schemas.microsoft.com/office/drawing/2014/main" val="1823735261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3104354841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1232476553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3658357057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1835352086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2902227575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1632419799"/>
                    </a:ext>
                  </a:extLst>
                </a:gridCol>
                <a:gridCol w="1401733">
                  <a:extLst>
                    <a:ext uri="{9D8B030D-6E8A-4147-A177-3AD203B41FA5}">
                      <a16:colId xmlns:a16="http://schemas.microsoft.com/office/drawing/2014/main" val="3010701395"/>
                    </a:ext>
                  </a:extLst>
                </a:gridCol>
              </a:tblGrid>
              <a:tr h="1107816">
                <a:tc>
                  <a:txBody>
                    <a:bodyPr/>
                    <a:lstStyle/>
                    <a:p>
                      <a:r>
                        <a:rPr lang="en-US" dirty="0" err="1"/>
                        <a:t>Esperimento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Tempo di Training (</a:t>
                      </a:r>
                      <a:r>
                        <a:rPr lang="en-US" dirty="0" err="1"/>
                        <a:t>h:m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Dimensione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modello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onnx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32472"/>
                  </a:ext>
                </a:extLst>
              </a:tr>
              <a:tr h="64182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192422"/>
                  </a:ext>
                </a:extLst>
              </a:tr>
              <a:tr h="64182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17554"/>
                  </a:ext>
                </a:extLst>
              </a:tr>
              <a:tr h="64182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0.9925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160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51979"/>
                  </a:ext>
                </a:extLst>
              </a:tr>
              <a:tr h="64182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Inception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0.3504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2.6863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160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79517"/>
                  </a:ext>
                </a:extLst>
              </a:tr>
              <a:tr h="85252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lain" startAt="443"/>
                      </a:pP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13669"/>
      </p:ext>
    </p:extLst>
  </p:cSld>
  <p:clrMapOvr>
    <a:masterClrMapping/>
  </p:clrMapOvr>
</p:sld>
</file>

<file path=ppt/theme/theme1.xml><?xml version="1.0" encoding="utf-8"?>
<a:theme xmlns:a="http://schemas.openxmlformats.org/drawingml/2006/main" name="Innovazion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novazione" id="{66262149-B314-D042-B764-06663DCE97B7}" vid="{F8575D4E-2183-4E40-8A73-25CFC36C9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Innovazione</Template>
  <TotalTime>4804</TotalTime>
  <Words>486</Words>
  <Application>Microsoft Office PowerPoint</Application>
  <PresentationFormat>Widescreen</PresentationFormat>
  <Paragraphs>173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Sitka Small</vt:lpstr>
      <vt:lpstr>Innovazione</vt:lpstr>
      <vt:lpstr>Fruit Recognition Project</vt:lpstr>
      <vt:lpstr>Introduzione</vt:lpstr>
      <vt:lpstr>Soluzione Adottata</vt:lpstr>
      <vt:lpstr>Strategie</vt:lpstr>
      <vt:lpstr>Esperimento 1</vt:lpstr>
      <vt:lpstr>Esperimento 2</vt:lpstr>
      <vt:lpstr>Esperimento 3</vt:lpstr>
      <vt:lpstr>Risultati</vt:lpstr>
      <vt:lpstr>Risultati</vt:lpstr>
      <vt:lpstr>Esempi</vt:lpstr>
      <vt:lpstr>Deploy dei modelli</vt:lpstr>
      <vt:lpstr>Deploy dei modelli</vt:lpstr>
      <vt:lpstr>Conclusione e Sviluppi Futuri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Guzzo Andrea</dc:creator>
  <cp:lastModifiedBy>Andrea Guzzo</cp:lastModifiedBy>
  <cp:revision>94</cp:revision>
  <dcterms:created xsi:type="dcterms:W3CDTF">2017-07-03T09:49:35Z</dcterms:created>
  <dcterms:modified xsi:type="dcterms:W3CDTF">2019-06-23T22:37:23Z</dcterms:modified>
</cp:coreProperties>
</file>